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10"/>
  </p:notesMasterIdLst>
  <p:handoutMasterIdLst>
    <p:handoutMasterId r:id="rId11"/>
  </p:handoutMasterIdLst>
  <p:sldIdLst>
    <p:sldId id="256" r:id="rId3"/>
    <p:sldId id="310" r:id="rId4"/>
    <p:sldId id="306" r:id="rId5"/>
    <p:sldId id="311" r:id="rId6"/>
    <p:sldId id="313" r:id="rId7"/>
    <p:sldId id="312" r:id="rId8"/>
    <p:sldId id="281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113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85732" autoAdjust="0"/>
  </p:normalViewPr>
  <p:slideViewPr>
    <p:cSldViewPr>
      <p:cViewPr>
        <p:scale>
          <a:sx n="65" d="100"/>
          <a:sy n="65" d="100"/>
        </p:scale>
        <p:origin x="-2106" y="-7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&#1044;&#1080;&#1089;&#1082;%20&#1087;&#1086;%20&#1055;&#1088;&#1086;&#1090;&#1080;&#1074;&#1086;&#1076;&#1077;&#1081;&#1089;&#1090;&#1074;&#1080;&#1102;%20&#1090;&#1077;&#1088;&#1088;&#1086;&#1088;&#1080;&#1079;&#1084;&#1091;\005%20&#1087;&#1080;&#1089;&#1100;&#1084;&#1086;%20&#1076;&#1083;&#1103;%20&#1060;&#1057;&#1041;\&#1044;&#1080;&#1072;&#1075;&#1088;&#1072;&#1084;&#1084;&#1099;%20&#1076;&#1083;&#1103;%20&#1086;&#1090;&#1095;&#1105;&#1090;&#1072;%20-%20&#1086;&#1082;&#1090;&#1103;&#1073;&#1088;&#1100;%2020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44;&#1080;&#1089;&#1082;%20&#1087;&#1086;%20&#1055;&#1088;&#1086;&#1090;&#1080;&#1074;&#1086;&#1076;&#1077;&#1081;&#1089;&#1090;&#1074;&#1080;&#1102;%20&#1090;&#1077;&#1088;&#1088;&#1086;&#1088;&#1080;&#1079;&#1084;&#1091;\005%20&#1087;&#1080;&#1089;&#1100;&#1084;&#1086;%20&#1076;&#1083;&#1103;%20&#1060;&#1057;&#1041;\&#1044;&#1080;&#1072;&#1075;&#1088;&#1072;&#1084;&#1084;&#1099;%20&#1076;&#1083;&#1103;%20&#1086;&#1090;&#1095;&#1105;&#1090;&#1072;%20-%20&#1086;&#1082;&#1090;&#1103;&#1073;&#1088;&#1100;%20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Лист1!$B$14:$B$18</c:f>
              <c:strCache>
                <c:ptCount val="5"/>
                <c:pt idx="0">
                  <c:v>Преподаватели</c:v>
                </c:pt>
                <c:pt idx="1">
                  <c:v>Студенты ВУЗов</c:v>
                </c:pt>
                <c:pt idx="2">
                  <c:v>Студенты СПО</c:v>
                </c:pt>
                <c:pt idx="3">
                  <c:v>Школьники</c:v>
                </c:pt>
                <c:pt idx="4">
                  <c:v>Не указали корректной информации</c:v>
                </c:pt>
              </c:strCache>
            </c:strRef>
          </c:cat>
          <c:val>
            <c:numRef>
              <c:f>Лист1!$C$14:$C$18</c:f>
              <c:numCache>
                <c:formatCode>General</c:formatCode>
                <c:ptCount val="5"/>
                <c:pt idx="0">
                  <c:v>392</c:v>
                </c:pt>
                <c:pt idx="1">
                  <c:v>919</c:v>
                </c:pt>
                <c:pt idx="2">
                  <c:v>784</c:v>
                </c:pt>
                <c:pt idx="3">
                  <c:v>510</c:v>
                </c:pt>
                <c:pt idx="4">
                  <c:v>36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zero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2331046550383291"/>
          <c:y val="1.5570060367698622E-2"/>
          <c:w val="0.83772664148427955"/>
          <c:h val="0.94540425761461766"/>
        </c:manualLayout>
      </c:layout>
      <c:bar3D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Лист1!$B$25:$B$60</c:f>
              <c:strCache>
                <c:ptCount val="36"/>
                <c:pt idx="0">
                  <c:v>г. Новосибирск</c:v>
                </c:pt>
                <c:pt idx="1">
                  <c:v>г. Бердск</c:v>
                </c:pt>
                <c:pt idx="2">
                  <c:v>г. Искитим</c:v>
                </c:pt>
                <c:pt idx="3">
                  <c:v>г. Обь</c:v>
                </c:pt>
                <c:pt idx="4">
                  <c:v>р.п. Кольцово</c:v>
                </c:pt>
                <c:pt idx="5">
                  <c:v>Баганский район</c:v>
                </c:pt>
                <c:pt idx="6">
                  <c:v>Барабинский район</c:v>
                </c:pt>
                <c:pt idx="7">
                  <c:v>Болотнинский район</c:v>
                </c:pt>
                <c:pt idx="8">
                  <c:v>Венгеровский район</c:v>
                </c:pt>
                <c:pt idx="9">
                  <c:v>Доволенский район</c:v>
                </c:pt>
                <c:pt idx="10">
                  <c:v>Здвинский район</c:v>
                </c:pt>
                <c:pt idx="11">
                  <c:v>Искитимский район</c:v>
                </c:pt>
                <c:pt idx="12">
                  <c:v>Карасукский район</c:v>
                </c:pt>
                <c:pt idx="13">
                  <c:v>Каргатский район</c:v>
                </c:pt>
                <c:pt idx="14">
                  <c:v>Колыванский район</c:v>
                </c:pt>
                <c:pt idx="15">
                  <c:v>Коченёвский район</c:v>
                </c:pt>
                <c:pt idx="16">
                  <c:v>Кочковский район</c:v>
                </c:pt>
                <c:pt idx="17">
                  <c:v>Краснозёрский район</c:v>
                </c:pt>
                <c:pt idx="18">
                  <c:v>Куйбышевский район</c:v>
                </c:pt>
                <c:pt idx="19">
                  <c:v>Купинский район</c:v>
                </c:pt>
                <c:pt idx="20">
                  <c:v>Кыштовский район</c:v>
                </c:pt>
                <c:pt idx="21">
                  <c:v>Маслянинский район</c:v>
                </c:pt>
                <c:pt idx="22">
                  <c:v>Мошковский район</c:v>
                </c:pt>
                <c:pt idx="23">
                  <c:v>Новосибирский район</c:v>
                </c:pt>
                <c:pt idx="24">
                  <c:v>Ордынский район</c:v>
                </c:pt>
                <c:pt idx="25">
                  <c:v>Северный район</c:v>
                </c:pt>
                <c:pt idx="26">
                  <c:v>Сузунский район</c:v>
                </c:pt>
                <c:pt idx="27">
                  <c:v>Татарский район</c:v>
                </c:pt>
                <c:pt idx="28">
                  <c:v>Тогучинский район</c:v>
                </c:pt>
                <c:pt idx="29">
                  <c:v>Убинский район</c:v>
                </c:pt>
                <c:pt idx="30">
                  <c:v>Усть-Таркский район</c:v>
                </c:pt>
                <c:pt idx="31">
                  <c:v>Чановский район</c:v>
                </c:pt>
                <c:pt idx="32">
                  <c:v>Черепановский район</c:v>
                </c:pt>
                <c:pt idx="33">
                  <c:v>Чистозёрный район</c:v>
                </c:pt>
                <c:pt idx="34">
                  <c:v>Чулымский район</c:v>
                </c:pt>
                <c:pt idx="35">
                  <c:v>Не указали корректной информации</c:v>
                </c:pt>
              </c:strCache>
            </c:strRef>
          </c:cat>
          <c:val>
            <c:numRef>
              <c:f>Лист1!$C$25:$C$60</c:f>
              <c:numCache>
                <c:formatCode>General</c:formatCode>
                <c:ptCount val="36"/>
                <c:pt idx="0">
                  <c:v>1633</c:v>
                </c:pt>
                <c:pt idx="1">
                  <c:v>13</c:v>
                </c:pt>
                <c:pt idx="2">
                  <c:v>17</c:v>
                </c:pt>
                <c:pt idx="3">
                  <c:v>4</c:v>
                </c:pt>
                <c:pt idx="4">
                  <c:v>0</c:v>
                </c:pt>
                <c:pt idx="5">
                  <c:v>22</c:v>
                </c:pt>
                <c:pt idx="6">
                  <c:v>77</c:v>
                </c:pt>
                <c:pt idx="7">
                  <c:v>32</c:v>
                </c:pt>
                <c:pt idx="8">
                  <c:v>24</c:v>
                </c:pt>
                <c:pt idx="9">
                  <c:v>3</c:v>
                </c:pt>
                <c:pt idx="10">
                  <c:v>1</c:v>
                </c:pt>
                <c:pt idx="11">
                  <c:v>0</c:v>
                </c:pt>
                <c:pt idx="12">
                  <c:v>270</c:v>
                </c:pt>
                <c:pt idx="13">
                  <c:v>0</c:v>
                </c:pt>
                <c:pt idx="14">
                  <c:v>2</c:v>
                </c:pt>
                <c:pt idx="15">
                  <c:v>0</c:v>
                </c:pt>
                <c:pt idx="16">
                  <c:v>1</c:v>
                </c:pt>
                <c:pt idx="17">
                  <c:v>3</c:v>
                </c:pt>
                <c:pt idx="18">
                  <c:v>33</c:v>
                </c:pt>
                <c:pt idx="19">
                  <c:v>81</c:v>
                </c:pt>
                <c:pt idx="20">
                  <c:v>140</c:v>
                </c:pt>
                <c:pt idx="21">
                  <c:v>2</c:v>
                </c:pt>
                <c:pt idx="22">
                  <c:v>2</c:v>
                </c:pt>
                <c:pt idx="23">
                  <c:v>27</c:v>
                </c:pt>
                <c:pt idx="24">
                  <c:v>1</c:v>
                </c:pt>
                <c:pt idx="25">
                  <c:v>96</c:v>
                </c:pt>
                <c:pt idx="26">
                  <c:v>5</c:v>
                </c:pt>
                <c:pt idx="27">
                  <c:v>50</c:v>
                </c:pt>
                <c:pt idx="28">
                  <c:v>4</c:v>
                </c:pt>
                <c:pt idx="29">
                  <c:v>1</c:v>
                </c:pt>
                <c:pt idx="30">
                  <c:v>17</c:v>
                </c:pt>
                <c:pt idx="31">
                  <c:v>2</c:v>
                </c:pt>
                <c:pt idx="32">
                  <c:v>1</c:v>
                </c:pt>
                <c:pt idx="33">
                  <c:v>0</c:v>
                </c:pt>
                <c:pt idx="34">
                  <c:v>2</c:v>
                </c:pt>
                <c:pt idx="35">
                  <c:v>75</c:v>
                </c:pt>
              </c:numCache>
            </c:numRef>
          </c:val>
        </c:ser>
        <c:shape val="box"/>
        <c:axId val="42815488"/>
        <c:axId val="42817024"/>
        <c:axId val="0"/>
      </c:bar3DChart>
      <c:catAx>
        <c:axId val="42815488"/>
        <c:scaling>
          <c:orientation val="minMax"/>
        </c:scaling>
        <c:axPos val="l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42817024"/>
        <c:crosses val="autoZero"/>
        <c:auto val="1"/>
        <c:lblAlgn val="ctr"/>
        <c:lblOffset val="100"/>
      </c:catAx>
      <c:valAx>
        <c:axId val="42817024"/>
        <c:scaling>
          <c:orientation val="minMax"/>
        </c:scaling>
        <c:axPos val="b"/>
        <c:majorGridlines/>
        <c:numFmt formatCode="General" sourceLinked="1"/>
        <c:tickLblPos val="nextTo"/>
        <c:crossAx val="42815488"/>
        <c:crosses val="autoZero"/>
        <c:crossBetween val="between"/>
      </c:valAx>
    </c:plotArea>
    <c:plotVisOnly val="1"/>
    <c:dispBlanksAs val="gap"/>
  </c:chart>
  <c:externalData r:id="rId1"/>
</c:chartSpace>
</file>

<file path=ppt/drawing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0.12078</cdr:x>
      <cdr:y>0.86476</cdr:y>
    </cdr:from>
    <cdr:to>
      <cdr:x>0.90418</cdr:x>
      <cdr:y>0.96772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296144" y="4608512"/>
          <a:ext cx="8407113" cy="54868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0.14762</cdr:x>
      <cdr:y>0</cdr:y>
    </cdr:from>
    <cdr:to>
      <cdr:x>0.8472</cdr:x>
      <cdr:y>0.13912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1584176" y="0"/>
          <a:ext cx="7507586" cy="741413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49C882-6C42-46B4-A5FE-D109B4E8D8D6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56950-DCD4-4C67-8FED-7E289F16198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7ABC-A23C-4482-9624-8E93BB1CDD60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DDC24-A347-473F-AF78-4C95F43795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6403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59937-2BA7-4632-BCC8-2159C0D3800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839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8741E-E478-4720-BEB2-5370E0A16D4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178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27584" y="0"/>
            <a:ext cx="2961216" cy="6858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3933" y="0"/>
            <a:ext cx="8680451" cy="6858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A8336-231B-49DA-A3D1-FA3D8E8CB28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1021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934" y="1"/>
            <a:ext cx="10176933" cy="7985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34434" y="1066800"/>
            <a:ext cx="11654367" cy="2819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34434" y="4038600"/>
            <a:ext cx="11654367" cy="2819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111F-3765-4E2C-A8F6-00FA2E3230F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9694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43933" y="0"/>
            <a:ext cx="11844867" cy="6858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4DA6D-CC8E-4FC4-BFC0-0753A73DB99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2172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934" y="1"/>
            <a:ext cx="10176933" cy="7985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334434" y="1066800"/>
            <a:ext cx="11654367" cy="5791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133EC-1C48-4F64-9194-23E556F9F8F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8716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934" y="1"/>
            <a:ext cx="10176933" cy="7985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34433" y="1066800"/>
            <a:ext cx="5725584" cy="2819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263218" y="1066800"/>
            <a:ext cx="5725583" cy="2819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334434" y="4038600"/>
            <a:ext cx="11654367" cy="2819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1E98-5FD9-40DD-B165-D3F6280A6E6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6167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59937-2BA7-4632-BCC8-2159C0D3800C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71549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4D7FC-2AF2-47DC-8275-19DD9115EC2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968338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E31D3D-C509-4ADE-B9BB-DEC4024E0AB0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38467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BDB319-CE13-4784-864D-49ECD4A3F712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310916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4D7FC-2AF2-47DC-8275-19DD9115EC2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2717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5DCFE-F117-47A0-B8B4-F0EF81D529BD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318185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4E645-619E-417E-917C-C2CBF7D0C536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914761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943A92-0816-4E99-8F66-57A376C958D5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08783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517B6-5171-44E1-AECF-E887990A503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64179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45C1F8-7AAB-4D71-B350-7E3753066EC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7573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8741E-E478-4720-BEB2-5370E0A16D45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72507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DA8336-231B-49DA-A3D1-FA3D8E8CB28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58972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31D3D-C509-4ADE-B9BB-DEC4024E0AB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0137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34433" y="1066800"/>
            <a:ext cx="5725584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263218" y="1066800"/>
            <a:ext cx="5725583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DB319-CE13-4784-864D-49ECD4A3F71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614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5DCFE-F117-47A0-B8B4-F0EF81D529B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308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4E645-619E-417E-917C-C2CBF7D0C53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4877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43A92-0816-4E99-8F66-57A376C958D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213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517B6-5171-44E1-AECF-E887990A503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50754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5C1F8-7AAB-4D71-B350-7E3753066EC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808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7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3934" y="1"/>
            <a:ext cx="10176933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4" y="1066800"/>
            <a:ext cx="11654367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567585" y="6524626"/>
            <a:ext cx="334433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164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1914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letter_09_3149.pdf" TargetMode="Externa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57608" y="476672"/>
            <a:ext cx="9350960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600">
                <a:solidFill>
                  <a:schemeClr val="accent1">
                    <a:lumMod val="50000"/>
                  </a:schemeClr>
                </a:solidFill>
                <a:effectLst>
                  <a:outerShdw blurRad="50800" dist="25400" dir="600000" algn="ctr" rotWithShape="0">
                    <a:schemeClr val="tx1">
                      <a:lumMod val="50000"/>
                      <a:lumOff val="50000"/>
                      <a:alpha val="83000"/>
                    </a:schemeClr>
                  </a:outerShdw>
                </a:effectLst>
                <a:latin typeface="Franklin Gothic Book" panose="020B050302010202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ctr"/>
            <a:r>
              <a:rPr lang="ru-RU" dirty="0"/>
              <a:t>МИНИСТЕРСТВО ОБРАЗОВАНИЯ, </a:t>
            </a:r>
            <a:r>
              <a:rPr lang="ru-RU" dirty="0" smtClean="0"/>
              <a:t>НАУКИ </a:t>
            </a:r>
            <a:r>
              <a:rPr lang="ru-RU" dirty="0"/>
              <a:t>И</a:t>
            </a:r>
            <a:r>
              <a:rPr lang="en-US" dirty="0"/>
              <a:t> </a:t>
            </a:r>
            <a:r>
              <a:rPr lang="ru-RU" dirty="0"/>
              <a:t> ИННОВАЦИОННОЙ ПОЛИТИКИ </a:t>
            </a:r>
            <a:r>
              <a:rPr lang="ru-RU" dirty="0" smtClean="0"/>
              <a:t>НОВОСИБИРСКОЙ </a:t>
            </a:r>
            <a:r>
              <a:rPr lang="ru-RU" dirty="0"/>
              <a:t>ОБЛАСТИ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199456" y="1988840"/>
            <a:ext cx="103691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 Black" pitchFamily="34" charset="0"/>
              </a:rPr>
              <a:t>Об итогах реализации</a:t>
            </a:r>
          </a:p>
          <a:p>
            <a:pPr algn="ctr"/>
            <a:r>
              <a:rPr lang="ru-RU" sz="3200" dirty="0" smtClean="0">
                <a:solidFill>
                  <a:srgbClr val="002060"/>
                </a:solidFill>
                <a:latin typeface="Arial Black" pitchFamily="34" charset="0"/>
              </a:rPr>
              <a:t>дополнительной образовательной программы «Гражданское население в противодействии распространению идеологии терроризма» на территории Новосибирской области</a:t>
            </a:r>
            <a:endParaRPr lang="ru-RU" sz="32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63752" y="6165304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20 октября 2017 года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91383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00" y="692696"/>
            <a:ext cx="10945216" cy="155170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Комплексный план противодействия</a:t>
            </a:r>
            <a:br>
              <a:rPr lang="ru-RU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идеологии терроризма в Российской Федерации</a:t>
            </a:r>
            <a:br>
              <a:rPr lang="ru-RU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 2013 – 2018 годы, утвержденный Президентом Российской Федерации В. Путиным 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26</a:t>
            </a:r>
            <a:r>
              <a:rPr lang="ru-RU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апреля 2013 года № </a:t>
            </a:r>
            <a:r>
              <a:rPr lang="ru-RU" sz="27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</a:t>
            </a:r>
            <a:r>
              <a:rPr lang="ru-RU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1069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 </a:t>
            </a:r>
            <a:endParaRPr lang="ru-RU" sz="2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«пункт 4.6</a:t>
            </a:r>
            <a:r>
              <a:rPr lang="ru-RU" dirty="0" smtClean="0">
                <a:solidFill>
                  <a:srgbClr val="002060"/>
                </a:solidFill>
              </a:rPr>
              <a:t>. Для подготовки молодежи из числа студентов образовательных организаций высшего образования к участию в мероприятиях по информационному противодействию терроризму в социальных сетях, </a:t>
            </a:r>
            <a:r>
              <a:rPr lang="ru-RU" dirty="0" err="1" smtClean="0">
                <a:solidFill>
                  <a:srgbClr val="002060"/>
                </a:solidFill>
              </a:rPr>
              <a:t>блогах</a:t>
            </a:r>
            <a:r>
              <a:rPr lang="ru-RU" dirty="0" smtClean="0">
                <a:solidFill>
                  <a:srgbClr val="002060"/>
                </a:solidFill>
              </a:rPr>
              <a:t>, форумах: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а) разработать </a:t>
            </a:r>
            <a:r>
              <a:rPr lang="ru-RU" b="1" dirty="0" smtClean="0">
                <a:solidFill>
                  <a:srgbClr val="002060"/>
                </a:solidFill>
              </a:rPr>
              <a:t>дополнительную общеобразовательную программу «Гражданское население в противодействии распространению идеологии терроризма».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Срок – до 1 октября 2015 года;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б) </a:t>
            </a:r>
            <a:r>
              <a:rPr lang="ru-RU" b="1" dirty="0" smtClean="0">
                <a:solidFill>
                  <a:srgbClr val="002060"/>
                </a:solidFill>
              </a:rPr>
              <a:t>обеспечить ежегодное проведение обучения по вышеуказанной программе.</a:t>
            </a: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Срок – с 1 января 2016 года.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002060"/>
                </a:solidFill>
              </a:rPr>
              <a:t>Исполнители – </a:t>
            </a:r>
            <a:r>
              <a:rPr lang="ru-RU" b="1" i="1" dirty="0" err="1" smtClean="0">
                <a:solidFill>
                  <a:srgbClr val="002060"/>
                </a:solidFill>
              </a:rPr>
              <a:t>Минобрнауки</a:t>
            </a:r>
            <a:r>
              <a:rPr lang="ru-RU" b="1" i="1" dirty="0" smtClean="0">
                <a:solidFill>
                  <a:srgbClr val="002060"/>
                </a:solidFill>
              </a:rPr>
              <a:t> России, </a:t>
            </a:r>
            <a:r>
              <a:rPr lang="ru-RU" i="1" dirty="0" err="1" smtClean="0">
                <a:solidFill>
                  <a:srgbClr val="002060"/>
                </a:solidFill>
              </a:rPr>
              <a:t>Росмолодежь</a:t>
            </a:r>
            <a:r>
              <a:rPr lang="ru-RU" i="1" dirty="0" smtClean="0">
                <a:solidFill>
                  <a:srgbClr val="002060"/>
                </a:solidFill>
              </a:rPr>
              <a:t>, Минкультуры России, Российская академия наук, </a:t>
            </a:r>
            <a:r>
              <a:rPr lang="ru-RU" b="1" i="1" dirty="0" smtClean="0">
                <a:solidFill>
                  <a:srgbClr val="002060"/>
                </a:solidFill>
              </a:rPr>
              <a:t>антитеррористические комиссии в субъектах Российской Федерации»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446324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416" y="27305"/>
            <a:ext cx="10945216" cy="155170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 </a:t>
            </a:r>
            <a:r>
              <a:rPr lang="ru-RU" sz="2400" dirty="0" smtClean="0">
                <a:solidFill>
                  <a:srgbClr val="002060"/>
                </a:solidFill>
                <a:latin typeface="Arial Black" pitchFamily="34" charset="0"/>
                <a:hlinkClick r:id="rId2" action="ppaction://hlinkfile"/>
              </a:rPr>
              <a:t>Дополнительная образовательная программа </a:t>
            </a:r>
            <a:br>
              <a:rPr lang="ru-RU" sz="2400" dirty="0" smtClean="0">
                <a:solidFill>
                  <a:srgbClr val="002060"/>
                </a:solidFill>
                <a:latin typeface="Arial Black" pitchFamily="34" charset="0"/>
                <a:hlinkClick r:id="rId2" action="ppaction://hlinkfile"/>
              </a:rPr>
            </a:br>
            <a:r>
              <a:rPr lang="ru-RU" sz="2400" dirty="0" smtClean="0">
                <a:solidFill>
                  <a:srgbClr val="002060"/>
                </a:solidFill>
                <a:latin typeface="Arial Black" pitchFamily="34" charset="0"/>
                <a:hlinkClick r:id="rId2" action="ppaction://hlinkfile"/>
              </a:rPr>
              <a:t>«Гражданское население в противодействии распространению идеологии терроризма» </a:t>
            </a:r>
            <a:endParaRPr lang="ru-RU" sz="2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950221074"/>
              </p:ext>
            </p:extLst>
          </p:nvPr>
        </p:nvGraphicFramePr>
        <p:xfrm>
          <a:off x="839416" y="1628800"/>
          <a:ext cx="11161240" cy="565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4239"/>
                <a:gridCol w="8866221"/>
                <a:gridCol w="1200780"/>
              </a:tblGrid>
              <a:tr h="50766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№ п/п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Модули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Часы</a:t>
                      </a:r>
                      <a:endParaRPr lang="ru-RU" sz="2000" dirty="0"/>
                    </a:p>
                  </a:txBody>
                  <a:tcPr/>
                </a:tc>
              </a:tr>
              <a:tr h="37056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1.</a:t>
                      </a:r>
                      <a:endParaRPr lang="ru-RU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Black" pitchFamily="34" charset="0"/>
                          <a:ea typeface="+mn-ea"/>
                          <a:cs typeface="Times New Roman" pitchFamily="18" charset="0"/>
                        </a:rPr>
                        <a:t>Современный терроризм: понятие, сущность, разновидности. </a:t>
                      </a:r>
                      <a:endParaRPr lang="ru-RU" sz="18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36</a:t>
                      </a:r>
                      <a:endParaRPr lang="ru-RU" b="1" dirty="0"/>
                    </a:p>
                  </a:txBody>
                  <a:tcPr/>
                </a:tc>
              </a:tr>
              <a:tr h="91425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2.</a:t>
                      </a:r>
                      <a:endParaRPr lang="ru-RU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Black" pitchFamily="34" charset="0"/>
                          <a:ea typeface="+mn-ea"/>
                          <a:cs typeface="Times New Roman" pitchFamily="18" charset="0"/>
                        </a:rPr>
                        <a:t>Формирование антитеррористической идеологии как фактор общественной безопасности в современной России </a:t>
                      </a:r>
                    </a:p>
                    <a:p>
                      <a:endParaRPr lang="ru-RU" sz="18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6</a:t>
                      </a:r>
                      <a:endParaRPr lang="ru-RU" b="1" dirty="0"/>
                    </a:p>
                  </a:txBody>
                  <a:tcPr/>
                </a:tc>
              </a:tr>
              <a:tr h="37056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3.</a:t>
                      </a:r>
                      <a:endParaRPr lang="ru-RU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Black" pitchFamily="34" charset="0"/>
                          <a:ea typeface="+mn-ea"/>
                          <a:cs typeface="Times New Roman" pitchFamily="18" charset="0"/>
                        </a:rPr>
                        <a:t>Информационное противодействие идеологии терроризма </a:t>
                      </a:r>
                      <a:endParaRPr lang="ru-RU" sz="18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24</a:t>
                      </a:r>
                      <a:endParaRPr lang="ru-RU" b="1" dirty="0"/>
                    </a:p>
                  </a:txBody>
                  <a:tcPr/>
                </a:tc>
              </a:tr>
              <a:tr h="91425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4.</a:t>
                      </a:r>
                      <a:endParaRPr lang="ru-RU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Black" pitchFamily="34" charset="0"/>
                          <a:ea typeface="+mn-ea"/>
                          <a:cs typeface="Times New Roman" pitchFamily="18" charset="0"/>
                        </a:rPr>
                        <a:t>Воспитание патриотизма как фактор профилактики и противодействия распространения идеологии терроризма </a:t>
                      </a:r>
                    </a:p>
                    <a:p>
                      <a:endParaRPr lang="ru-RU" sz="18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36</a:t>
                      </a:r>
                      <a:endParaRPr lang="ru-RU" b="1" dirty="0"/>
                    </a:p>
                  </a:txBody>
                  <a:tcPr/>
                </a:tc>
              </a:tr>
              <a:tr h="146280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5.</a:t>
                      </a:r>
                      <a:endParaRPr lang="ru-RU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Black" pitchFamily="34" charset="0"/>
                          <a:ea typeface="+mn-ea"/>
                          <a:cs typeface="Times New Roman" pitchFamily="18" charset="0"/>
                        </a:rPr>
                        <a:t>Спецкурсы по выбору: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Black" pitchFamily="34" charset="0"/>
                          <a:ea typeface="+mn-ea"/>
                          <a:cs typeface="Times New Roman" pitchFamily="18" charset="0"/>
                        </a:rPr>
                        <a:t>Религиозно – политический экстремизм и </a:t>
                      </a:r>
                      <a:r>
                        <a:rPr kumimoji="0" lang="ru-RU" sz="1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Black" pitchFamily="34" charset="0"/>
                          <a:ea typeface="+mn-ea"/>
                          <a:cs typeface="Times New Roman" pitchFamily="18" charset="0"/>
                        </a:rPr>
                        <a:t>этноконфессиональная</a:t>
                      </a: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Black" pitchFamily="34" charset="0"/>
                          <a:ea typeface="+mn-ea"/>
                          <a:cs typeface="Times New Roman" pitchFamily="18" charset="0"/>
                        </a:rPr>
                        <a:t> толерантность/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Black" pitchFamily="34" charset="0"/>
                          <a:ea typeface="+mn-ea"/>
                          <a:cs typeface="Times New Roman" pitchFamily="18" charset="0"/>
                        </a:rPr>
                        <a:t>Противодействие идеологии терроризма в социальных сетях/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Black" pitchFamily="34" charset="0"/>
                          <a:ea typeface="+mn-ea"/>
                          <a:cs typeface="Times New Roman" pitchFamily="18" charset="0"/>
                        </a:rPr>
                        <a:t>Тренинг «Может ли «чужой» стать своим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8 (4)</a:t>
                      </a:r>
                      <a:endParaRPr lang="ru-RU" b="1" dirty="0"/>
                    </a:p>
                  </a:txBody>
                  <a:tcPr/>
                </a:tc>
              </a:tr>
              <a:tr h="37056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6.</a:t>
                      </a:r>
                      <a:endParaRPr lang="ru-RU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Black" pitchFamily="34" charset="0"/>
                          <a:ea typeface="+mn-ea"/>
                          <a:cs typeface="Times New Roman" pitchFamily="18" charset="0"/>
                        </a:rPr>
                        <a:t>Рефлексия</a:t>
                      </a:r>
                      <a:endParaRPr lang="ru-RU" sz="1800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/>
                </a:tc>
              </a:tr>
              <a:tr h="370563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Arial Black" pitchFamily="34" charset="0"/>
                        </a:rPr>
                        <a:t>7.</a:t>
                      </a:r>
                      <a:endParaRPr lang="ru-RU" dirty="0">
                        <a:solidFill>
                          <a:srgbClr val="002060"/>
                        </a:solidFill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 Black" pitchFamily="34" charset="0"/>
                          <a:ea typeface="+mn-ea"/>
                          <a:cs typeface="Times New Roman" pitchFamily="18" charset="0"/>
                        </a:rPr>
                        <a:t>Контрольный урок</a:t>
                      </a:r>
                      <a:endParaRPr lang="ru-RU" sz="1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/>
                </a:tc>
              </a:tr>
              <a:tr h="37056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446324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476672"/>
            <a:ext cx="10945216" cy="155170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Решение антитеррористической комиссии Новосибирской области от 11.10.2016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 </a:t>
            </a:r>
            <a:endParaRPr lang="ru-RU" sz="2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23392" y="1268760"/>
            <a:ext cx="10731624" cy="532859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Председатель антитеррористической комиссии  - </a:t>
            </a:r>
          </a:p>
          <a:p>
            <a:pPr algn="ctr">
              <a:buNone/>
            </a:pPr>
            <a:r>
              <a:rPr lang="ru-RU" sz="3000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Губернатор Новосибирской области</a:t>
            </a:r>
          </a:p>
          <a:p>
            <a:pPr algn="just"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обеспечить создание электронного учебно-методического комплекса, предусматривающего ежегодную организацию образовательного процесса по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дополнительной образовательной программе «Гражданское население в противодействии распространению идеологии терроризма», в т.ч. с применением дистанционных образовательных технологий.</a:t>
            </a:r>
          </a:p>
          <a:p>
            <a:pPr>
              <a:buNone/>
            </a:pPr>
            <a:endParaRPr lang="ru-RU" b="1" u="sng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46324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943A92-0816-4E99-8F66-57A376C958D5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99456" y="188641"/>
            <a:ext cx="10585176" cy="2232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итоговую резолюцию Всероссийского форума в Москве 18-19 сентября 2017 года  «Противодействие идеологии терроризма и экстремизма в образовательной и молодежной среде», направленную в </a:t>
            </a:r>
            <a:r>
              <a:rPr lang="ru-RU" sz="20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Минобрнауки</a:t>
            </a:r>
            <a:r>
              <a:rPr lang="ru-RU" sz="20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России и Национальный антитеррористический комитет, включено предложение «рекомендовать субъектам Российской Федерации опыт Новосибирской области по созданию учебно-методических материалов антитеррористической направленности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»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Фото Юлии Севериной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9616" y="2564523"/>
            <a:ext cx="7632848" cy="4293477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476672"/>
            <a:ext cx="10945216" cy="155170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 </a:t>
            </a:r>
            <a:endParaRPr lang="ru-RU" sz="2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06776217"/>
              </p:ext>
            </p:extLst>
          </p:nvPr>
        </p:nvGraphicFramePr>
        <p:xfrm>
          <a:off x="767408" y="620688"/>
          <a:ext cx="11424592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24463248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315494618"/>
              </p:ext>
            </p:extLst>
          </p:nvPr>
        </p:nvGraphicFramePr>
        <p:xfrm>
          <a:off x="1055440" y="188640"/>
          <a:ext cx="10945216" cy="6669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279576" y="0"/>
            <a:ext cx="104411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Обучающиеся, прошедшие итоговое тестирование – </a:t>
            </a:r>
          </a:p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география проживания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718161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Другая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4472C4"/>
      </a:accent4>
      <a:accent5>
        <a:srgbClr val="FFC000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C0808">
            <a:alpha val="48000"/>
          </a:srgbClr>
        </a:solidFill>
        <a:ln w="28575" cap="flat" cmpd="sng" algn="ctr">
          <a:solidFill>
            <a:srgbClr val="F74747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C0808">
            <a:alpha val="48000"/>
          </a:srgbClr>
        </a:solidFill>
        <a:ln w="28575" cap="flat" cmpd="sng" algn="ctr">
          <a:solidFill>
            <a:srgbClr val="F74747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Доклад 16-10-2015_2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1252</TotalTime>
  <Words>241</Words>
  <Application>Microsoft Office PowerPoint</Application>
  <PresentationFormat>Произвольный</PresentationFormat>
  <Paragraphs>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1_Default Design</vt:lpstr>
      <vt:lpstr>Доклад 16-10-2015_2</vt:lpstr>
      <vt:lpstr>Слайд 1</vt:lpstr>
      <vt:lpstr>Комплексный план противодействия идеологии терроризма в Российской Федерации на 2013 – 2018 годы, утвержденный Президентом Российской Федерации В. Путиным 26 апреля 2013 года № Пр-1069   </vt:lpstr>
      <vt:lpstr> Дополнительная образовательная программа  «Гражданское население в противодействии распространению идеологии терроризма» </vt:lpstr>
      <vt:lpstr>Решение антитеррористической комиссии Новосибирской области от 11.10.2016   </vt:lpstr>
      <vt:lpstr>Слайд 5</vt:lpstr>
      <vt:lpstr>   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Валилек</cp:lastModifiedBy>
  <cp:revision>124</cp:revision>
  <cp:lastPrinted>2013-02-15T04:39:28Z</cp:lastPrinted>
  <dcterms:created xsi:type="dcterms:W3CDTF">2012-09-16T05:10:25Z</dcterms:created>
  <dcterms:modified xsi:type="dcterms:W3CDTF">2017-10-20T01:09:52Z</dcterms:modified>
</cp:coreProperties>
</file>